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2" r:id="rId2"/>
    <p:sldId id="270" r:id="rId3"/>
    <p:sldId id="256" r:id="rId4"/>
    <p:sldId id="294" r:id="rId5"/>
    <p:sldId id="325" r:id="rId6"/>
    <p:sldId id="285" r:id="rId7"/>
    <p:sldId id="297" r:id="rId8"/>
    <p:sldId id="282" r:id="rId9"/>
    <p:sldId id="324" r:id="rId10"/>
    <p:sldId id="295" r:id="rId11"/>
    <p:sldId id="296" r:id="rId12"/>
    <p:sldId id="300" r:id="rId13"/>
    <p:sldId id="299" r:id="rId14"/>
    <p:sldId id="291" r:id="rId15"/>
    <p:sldId id="303" r:id="rId16"/>
    <p:sldId id="310" r:id="rId17"/>
    <p:sldId id="312" r:id="rId18"/>
    <p:sldId id="314" r:id="rId19"/>
    <p:sldId id="313" r:id="rId20"/>
    <p:sldId id="305" r:id="rId21"/>
    <p:sldId id="308" r:id="rId22"/>
    <p:sldId id="309" r:id="rId23"/>
    <p:sldId id="307" r:id="rId24"/>
    <p:sldId id="298" r:id="rId25"/>
    <p:sldId id="316" r:id="rId26"/>
    <p:sldId id="315" r:id="rId27"/>
    <p:sldId id="289" r:id="rId28"/>
    <p:sldId id="319" r:id="rId29"/>
    <p:sldId id="318" r:id="rId30"/>
    <p:sldId id="268" r:id="rId31"/>
    <p:sldId id="317" r:id="rId32"/>
    <p:sldId id="320" r:id="rId33"/>
    <p:sldId id="321" r:id="rId34"/>
    <p:sldId id="290" r:id="rId35"/>
    <p:sldId id="288" r:id="rId36"/>
    <p:sldId id="311" r:id="rId37"/>
    <p:sldId id="269" r:id="rId38"/>
    <p:sldId id="322" r:id="rId39"/>
    <p:sldId id="323" r:id="rId40"/>
    <p:sldId id="302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DCF"/>
    <a:srgbClr val="CB2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F5127-4A3F-4086-9D71-268404DBE5DC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29BF3-37D6-42E0-9A9F-CD7FF42A04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0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89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69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48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53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06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75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81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56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20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578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6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30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95FF-D12D-40A0-86F9-93D5A5FA4F0F}" type="datetimeFigureOut">
              <a:rPr lang="en-CA" smtClean="0"/>
              <a:t>10/05/2017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D64A3-7BB3-4972-9C8B-AB5AF06B1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5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ich.edu/facdev/Programs/EveryoneCounts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wOFO6jT68aFKUM&amp;tbnid=aYIAfM3UEvu30M:&amp;ved=0CAUQjRw&amp;url=http://www.corporateink.com/blog/2013/06/20/5-steps-to-finding-your-target-market/&amp;ei=QtwcUvqpBaKTyQHPoYDIDg&amp;bvm=bv.51156542,d.aWc&amp;psig=AFQjCNFOkBKcHJtUVZDwGs25o4J3Sa2A-Q&amp;ust=1377709494594287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TL89H4pMvuJEDM&amp;tbnid=2XpMJSpY14tpjM:&amp;ved=0CAUQjRw&amp;url=http://blog.mitchcommgroup.com/page/19/?m=bhztbcrsu&amp;ei=KdKvUYvJK8amygHKx4HYCA&amp;bvm=bv.47534661,d.aWc&amp;psig=AFQjCNFgWeEFRQa0OGigHMRD0JuHlLCS7g&amp;ust=137056302533490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fvPb3PZQfxotZM&amp;tbnid=X85D69LopyVo6M:&amp;ved=0CAUQjRw&amp;url=http://www.bubblews.com/news/443636-pros-and-cons-of-changing-to-a-custom-rom&amp;ei=tLVWU7HfG66s2AWy4oH4Bw&amp;bvm=bv.65177938,d.aWw&amp;psig=AFQjCNEJADMbfmEhNvK-6wigk_IsLQqnKg&amp;ust=139827764215263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fvPb3PZQfxotZM&amp;tbnid=X85D69LopyVo6M:&amp;ved=0CAUQjRw&amp;url=http://www.bubblews.com/news/443636-pros-and-cons-of-changing-to-a-custom-rom&amp;ei=tLVWU7HfG66s2AWy4oH4Bw&amp;bvm=bv.65177938,d.aWw&amp;psig=AFQjCNEJADMbfmEhNvK-6wigk_IsLQqnKg&amp;ust=139827764215263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B9DCF"/>
                </a:solidFill>
              </a:rPr>
              <a:t>Conflict Resolution Workshop</a:t>
            </a:r>
            <a:br>
              <a:rPr lang="en-US" sz="3600" b="1" dirty="0" smtClean="0">
                <a:solidFill>
                  <a:srgbClr val="3B9DCF"/>
                </a:solidFill>
              </a:rPr>
            </a:br>
            <a:r>
              <a:rPr lang="en-US" sz="3600" b="1" dirty="0" smtClean="0">
                <a:solidFill>
                  <a:srgbClr val="3B9DCF"/>
                </a:solidFill>
              </a:rPr>
              <a:t>LEAP</a:t>
            </a:r>
            <a:endParaRPr lang="en-CA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81644" y="6059633"/>
            <a:ext cx="8969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rgbClr val="0070C0"/>
                </a:solidFill>
              </a:rPr>
              <a:t>Virginia Harwood - Durham College</a:t>
            </a:r>
            <a:endParaRPr lang="en-CA" sz="2000" dirty="0">
              <a:solidFill>
                <a:srgbClr val="0070C0"/>
              </a:solidFill>
            </a:endParaRPr>
          </a:p>
        </p:txBody>
      </p:sp>
      <p:pic>
        <p:nvPicPr>
          <p:cNvPr id="13" name="Picture 2" descr="http://www.wmich.edu/facdev/community%20pic%203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5"/>
          <a:stretch/>
        </p:blipFill>
        <p:spPr bwMode="auto">
          <a:xfrm>
            <a:off x="2411760" y="1758279"/>
            <a:ext cx="4333578" cy="34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40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CA" dirty="0" smtClean="0"/>
              <a:t> </a:t>
            </a:r>
            <a:r>
              <a:rPr lang="en-CA" b="1" dirty="0" smtClean="0">
                <a:solidFill>
                  <a:srgbClr val="3B9DCF"/>
                </a:solidFill>
              </a:rPr>
              <a:t>Pros</a:t>
            </a:r>
            <a:r>
              <a:rPr lang="en-CA" dirty="0" smtClean="0"/>
              <a:t> </a:t>
            </a:r>
            <a:r>
              <a:rPr lang="en-CA" dirty="0"/>
              <a:t>and </a:t>
            </a:r>
            <a:r>
              <a:rPr lang="en-CA" b="1" dirty="0" smtClean="0">
                <a:solidFill>
                  <a:srgbClr val="3B9DCF"/>
                </a:solidFill>
              </a:rPr>
              <a:t>Cons</a:t>
            </a:r>
            <a:r>
              <a:rPr lang="en-CA" dirty="0" smtClean="0"/>
              <a:t> </a:t>
            </a:r>
            <a:r>
              <a:rPr lang="en-CA" dirty="0"/>
              <a:t>of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6152517" cy="431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92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Barriers to Conflict Resolution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831676" cy="321526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3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85740">
            <a:off x="1858543" y="2251583"/>
            <a:ext cx="5997837" cy="21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83845"/>
            <a:ext cx="3513824" cy="41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500" y="1200719"/>
            <a:ext cx="5535935" cy="4389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8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90" y="2132856"/>
            <a:ext cx="5386654" cy="2194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91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909637"/>
            <a:ext cx="6743700" cy="5038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4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705" y="4033656"/>
            <a:ext cx="1761897" cy="17679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05" y="3680681"/>
            <a:ext cx="1485638" cy="228600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2551" y="3784178"/>
            <a:ext cx="2009775" cy="2266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98" y="1160246"/>
            <a:ext cx="3269366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3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79" y="3743979"/>
            <a:ext cx="1731414" cy="2664183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43939" y="4046219"/>
            <a:ext cx="1945597" cy="2194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473" y="4605013"/>
            <a:ext cx="1463040" cy="1463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501" y="1445140"/>
            <a:ext cx="3530916" cy="2468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0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vs. Why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Positions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50469"/>
          </a:xfrm>
        </p:spPr>
        <p:txBody>
          <a:bodyPr>
            <a:normAutofit/>
          </a:bodyPr>
          <a:lstStyle/>
          <a:p>
            <a:r>
              <a:rPr lang="en-US" dirty="0" smtClean="0"/>
              <a:t>What we </a:t>
            </a:r>
            <a:r>
              <a:rPr lang="en-US" b="1" dirty="0" smtClean="0">
                <a:solidFill>
                  <a:schemeClr val="accent1"/>
                </a:solidFill>
              </a:rPr>
              <a:t>WANT</a:t>
            </a:r>
            <a:r>
              <a:rPr lang="en-US" dirty="0" smtClean="0"/>
              <a:t> as an outcome</a:t>
            </a:r>
          </a:p>
          <a:p>
            <a:r>
              <a:rPr lang="en-US" dirty="0" smtClean="0"/>
              <a:t>The more we defend out position the </a:t>
            </a:r>
            <a:r>
              <a:rPr lang="en-US" b="1" dirty="0" smtClean="0">
                <a:solidFill>
                  <a:schemeClr val="accent1"/>
                </a:solidFill>
              </a:rPr>
              <a:t>stronger</a:t>
            </a:r>
            <a:r>
              <a:rPr lang="en-US" dirty="0" smtClean="0"/>
              <a:t> we hold onto the position</a:t>
            </a:r>
          </a:p>
          <a:p>
            <a:r>
              <a:rPr lang="en-US" dirty="0" smtClean="0"/>
              <a:t>Identity and ego can become attached</a:t>
            </a:r>
          </a:p>
          <a:p>
            <a:r>
              <a:rPr lang="en-US" dirty="0" smtClean="0"/>
              <a:t>Growing emotions cloud reasoning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Interests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What is important as an outcome</a:t>
            </a:r>
          </a:p>
          <a:p>
            <a:r>
              <a:rPr lang="en-US" dirty="0" smtClean="0"/>
              <a:t>REASONS </a:t>
            </a:r>
            <a:r>
              <a:rPr lang="en-US" b="1" dirty="0" smtClean="0">
                <a:solidFill>
                  <a:schemeClr val="accent1"/>
                </a:solidFill>
              </a:rPr>
              <a:t>WHY</a:t>
            </a:r>
            <a:r>
              <a:rPr lang="en-US" dirty="0" smtClean="0"/>
              <a:t> the outcome is important</a:t>
            </a:r>
          </a:p>
          <a:p>
            <a:r>
              <a:rPr lang="en-US" dirty="0" smtClean="0"/>
              <a:t>Interests </a:t>
            </a:r>
            <a:r>
              <a:rPr lang="en-US" b="1" dirty="0" smtClean="0">
                <a:solidFill>
                  <a:schemeClr val="accent1"/>
                </a:solidFill>
              </a:rPr>
              <a:t>lie underneath</a:t>
            </a:r>
            <a:r>
              <a:rPr lang="en-US" dirty="0" smtClean="0"/>
              <a:t> what we say we want</a:t>
            </a:r>
          </a:p>
          <a:p>
            <a:r>
              <a:rPr lang="en-US" dirty="0" smtClean="0"/>
              <a:t>Reveal our hopes, needs, values, beliefs, and expectations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2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Session Objectives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Identify the </a:t>
            </a:r>
            <a:r>
              <a:rPr lang="en-US" dirty="0">
                <a:solidFill>
                  <a:srgbClr val="3B9DCF"/>
                </a:solidFill>
              </a:rPr>
              <a:t>common causes of conflict </a:t>
            </a:r>
            <a:r>
              <a:rPr lang="en-US" dirty="0"/>
              <a:t>within a program team; </a:t>
            </a:r>
          </a:p>
          <a:p>
            <a:pPr marL="0" indent="0">
              <a:buNone/>
            </a:pPr>
            <a:r>
              <a:rPr lang="en-US" dirty="0" smtClean="0"/>
              <a:t>Project </a:t>
            </a:r>
            <a:r>
              <a:rPr lang="en-US" dirty="0"/>
              <a:t>your </a:t>
            </a:r>
            <a:r>
              <a:rPr lang="en-US" dirty="0">
                <a:solidFill>
                  <a:srgbClr val="3B9DCF"/>
                </a:solidFill>
              </a:rPr>
              <a:t>own desire </a:t>
            </a:r>
            <a:r>
              <a:rPr lang="en-US" dirty="0"/>
              <a:t>to collaborate; </a:t>
            </a:r>
          </a:p>
          <a:p>
            <a:pPr marL="0" indent="0">
              <a:buNone/>
            </a:pPr>
            <a:r>
              <a:rPr lang="en-US" dirty="0" smtClean="0"/>
              <a:t>Assess </a:t>
            </a:r>
            <a:r>
              <a:rPr lang="en-US" dirty="0"/>
              <a:t>the differences between </a:t>
            </a:r>
            <a:r>
              <a:rPr lang="en-US" dirty="0" smtClean="0">
                <a:solidFill>
                  <a:srgbClr val="3B9DCF"/>
                </a:solidFill>
              </a:rPr>
              <a:t>positions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3B9DCF"/>
                </a:solidFill>
              </a:rPr>
              <a:t> interests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B9DCF"/>
                </a:solidFill>
              </a:rPr>
              <a:t>Move </a:t>
            </a:r>
            <a:r>
              <a:rPr lang="en-US" dirty="0">
                <a:solidFill>
                  <a:srgbClr val="3B9DCF"/>
                </a:solidFill>
              </a:rPr>
              <a:t>people </a:t>
            </a:r>
            <a:r>
              <a:rPr lang="en-US" dirty="0"/>
              <a:t>from competitive to cooperative communication.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2" descr="http://www.corporateink.com/blog/wp-content/uploads/2013/06/targ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07647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36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7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1257300"/>
            <a:ext cx="3238500" cy="434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96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7" y="1871662"/>
            <a:ext cx="4619625" cy="3114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96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414171"/>
            <a:ext cx="3038620" cy="329184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458249" y="461706"/>
            <a:ext cx="3478753" cy="31683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03" y="1196752"/>
            <a:ext cx="2908044" cy="1566808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5196116" y="989687"/>
            <a:ext cx="3570001" cy="19809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718" y="1556792"/>
            <a:ext cx="2604493" cy="792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6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Top 10</a:t>
            </a:r>
            <a:endParaRPr lang="en-CA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7784" y="2204864"/>
            <a:ext cx="4104456" cy="2731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00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Layers of conflict are like an onion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18" y="1916833"/>
            <a:ext cx="5288872" cy="352591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3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Positions ~ Interests ~ Needs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778999" y="674421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9465" y="1713706"/>
            <a:ext cx="4085254" cy="28013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6317" y="2276872"/>
            <a:ext cx="41460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is important to be aware about the distinction between positions and interests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• Positions are what people </a:t>
            </a:r>
            <a:r>
              <a:rPr lang="en-US" b="1" dirty="0">
                <a:solidFill>
                  <a:schemeClr val="accent1"/>
                </a:solidFill>
              </a:rPr>
              <a:t>say they want </a:t>
            </a:r>
            <a:r>
              <a:rPr lang="en-US" dirty="0"/>
              <a:t>in a conflict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• Interests refer to what people </a:t>
            </a:r>
            <a:r>
              <a:rPr lang="en-US" b="1" dirty="0">
                <a:solidFill>
                  <a:schemeClr val="accent1"/>
                </a:solidFill>
              </a:rPr>
              <a:t>really want,</a:t>
            </a:r>
            <a:r>
              <a:rPr lang="en-US" dirty="0"/>
              <a:t> and what </a:t>
            </a:r>
            <a:r>
              <a:rPr lang="en-US" u="sng" dirty="0"/>
              <a:t>motivates</a:t>
            </a:r>
            <a:r>
              <a:rPr lang="en-US" dirty="0"/>
              <a:t> them.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• Needs are non-negotiable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8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Focus on Interests not Positions</a:t>
            </a:r>
            <a:endParaRPr lang="en-CA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99" y="1446739"/>
            <a:ext cx="4530047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Getting at Interests - Dialogue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altLang="en-US" dirty="0"/>
              <a:t>The art of questioning:</a:t>
            </a:r>
          </a:p>
          <a:p>
            <a:pPr lvl="1">
              <a:lnSpc>
                <a:spcPct val="90000"/>
              </a:lnSpc>
            </a:pPr>
            <a:r>
              <a:rPr lang="en-CA" altLang="en-US" dirty="0"/>
              <a:t>Probing questions – The search for deeper meaning or a clearer example: “Can you tell me more about…?”</a:t>
            </a:r>
          </a:p>
          <a:p>
            <a:pPr lvl="1">
              <a:lnSpc>
                <a:spcPct val="90000"/>
              </a:lnSpc>
            </a:pPr>
            <a:r>
              <a:rPr lang="en-CA" altLang="en-US" dirty="0"/>
              <a:t>Clarifying questions – The search for clarity or better understanding: “What do you mean by…?”</a:t>
            </a:r>
          </a:p>
          <a:p>
            <a:pPr lvl="1">
              <a:lnSpc>
                <a:spcPct val="90000"/>
              </a:lnSpc>
            </a:pPr>
            <a:r>
              <a:rPr lang="en-CA" altLang="en-US" dirty="0"/>
              <a:t>Consequential questions – The search for prospective insight: “What do you think would happen if…”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Getting at Interests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Open-ended questions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They </a:t>
            </a:r>
            <a:r>
              <a:rPr lang="en-US" altLang="en-US" dirty="0"/>
              <a:t>allow the person responding to answer with a variety of answers. It gives them control of the conversation and room to express feelings and underlying interests. 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9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B9DCF"/>
                </a:solidFill>
              </a:rPr>
              <a:t>What’s Your Headline?</a:t>
            </a:r>
            <a:endParaRPr lang="en-CA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30976"/>
            <a:ext cx="6480720" cy="4399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2" y="476672"/>
            <a:ext cx="8640960" cy="5760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38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What, Where, When, How, &amp; Why?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“Why”</a:t>
            </a:r>
          </a:p>
          <a:p>
            <a:pPr marL="0" indent="0" algn="ctr">
              <a:buNone/>
            </a:pPr>
            <a:r>
              <a:rPr lang="en-US" dirty="0" smtClean="0"/>
              <a:t>“Why not”</a:t>
            </a:r>
          </a:p>
          <a:p>
            <a:pPr marL="0" indent="0" algn="ctr">
              <a:buNone/>
            </a:pPr>
            <a:r>
              <a:rPr lang="en-US" dirty="0" smtClean="0"/>
              <a:t>“Tell me more about….”</a:t>
            </a:r>
          </a:p>
          <a:p>
            <a:pPr marL="0" indent="0" algn="ctr">
              <a:buNone/>
            </a:pPr>
            <a:r>
              <a:rPr lang="en-US" dirty="0" smtClean="0"/>
              <a:t>“What…..”</a:t>
            </a:r>
          </a:p>
          <a:p>
            <a:pPr marL="0" indent="0" algn="ctr">
              <a:buNone/>
            </a:pPr>
            <a:r>
              <a:rPr lang="en-US" dirty="0" smtClean="0"/>
              <a:t>“How do you feel about…..”</a:t>
            </a:r>
          </a:p>
          <a:p>
            <a:pPr marL="0" indent="0" algn="ctr">
              <a:buNone/>
            </a:pPr>
            <a:r>
              <a:rPr lang="en-US" dirty="0" smtClean="0"/>
              <a:t>“Questions that look forward rather than back….”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Probe</a:t>
            </a:r>
            <a:r>
              <a:rPr lang="en-US" dirty="0" smtClean="0"/>
              <a:t> to reveal real goals, desires, wants and needs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Get people thinking about what they REALLY want and WHY</a:t>
            </a:r>
          </a:p>
          <a:p>
            <a:pPr marL="0" indent="0">
              <a:buNone/>
            </a:pPr>
            <a:r>
              <a:rPr lang="en-US" dirty="0" smtClean="0"/>
              <a:t>Allows the team to move to exploring options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1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Dialogue</a:t>
            </a:r>
            <a:endParaRPr lang="en-CA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we engage in dialogue we keep an open mind, ask questions, and listen to the answers.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39439"/>
            <a:ext cx="1352550" cy="2276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1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Let’s Practice 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Partners – Find comfortable location to talk</a:t>
            </a:r>
          </a:p>
          <a:p>
            <a:pPr marL="0" indent="0">
              <a:buNone/>
            </a:pPr>
            <a:r>
              <a:rPr lang="en-US" dirty="0" smtClean="0"/>
              <a:t>Partner with largest shoe size begins</a:t>
            </a:r>
          </a:p>
          <a:p>
            <a:pPr marL="0" indent="0">
              <a:buNone/>
            </a:pPr>
            <a:r>
              <a:rPr lang="en-US" dirty="0" smtClean="0"/>
              <a:t>Ask your partner a topic question</a:t>
            </a:r>
          </a:p>
          <a:p>
            <a:pPr marL="0" indent="0">
              <a:buNone/>
            </a:pPr>
            <a:r>
              <a:rPr lang="en-US" dirty="0" smtClean="0"/>
              <a:t>Example:  What do you like about your job?</a:t>
            </a:r>
          </a:p>
          <a:p>
            <a:pPr marL="0" indent="0">
              <a:buNone/>
            </a:pPr>
            <a:r>
              <a:rPr lang="en-US" dirty="0" smtClean="0"/>
              <a:t>The other partner can answer, or answer and follow-up with another question</a:t>
            </a:r>
          </a:p>
          <a:p>
            <a:pPr marL="0" indent="0">
              <a:buNone/>
            </a:pPr>
            <a:r>
              <a:rPr lang="en-US" dirty="0" smtClean="0"/>
              <a:t>Challenge – see how long you can engage using the topic question as the foundation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WHAT WHERE WHEN HOW WHY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06" y="112485"/>
            <a:ext cx="1243171" cy="2092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47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Brainstorm ALL options for the issue 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17" y="1600200"/>
            <a:ext cx="5551966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06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Evaluate ALL Options Generated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50546"/>
            <a:ext cx="5184576" cy="383851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93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8135" y="2348880"/>
            <a:ext cx="4588121" cy="3042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8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Own Real Play</a:t>
            </a:r>
            <a:endParaRPr lang="en-CA" dirty="0"/>
          </a:p>
        </p:txBody>
      </p:sp>
      <p:pic>
        <p:nvPicPr>
          <p:cNvPr id="5126" name="Picture 6" descr="http://blog.mitchcommgroup.com/wp-content/uploads/2012/06/brainstorm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5" y="1606235"/>
            <a:ext cx="579613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2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Revisit – Conflict How You See it?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6" y="2060848"/>
            <a:ext cx="7792537" cy="3620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9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35" y="1412776"/>
            <a:ext cx="5851877" cy="38766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0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2173175"/>
          </a:xfrm>
        </p:spPr>
        <p:txBody>
          <a:bodyPr>
            <a:normAutofit/>
          </a:bodyPr>
          <a:lstStyle/>
          <a:p>
            <a:r>
              <a:rPr lang="en-CA" sz="4800" dirty="0" smtClean="0"/>
              <a:t>Create Your Headline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46603"/>
            <a:ext cx="8229601" cy="40507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Interview </a:t>
            </a:r>
            <a:r>
              <a:rPr lang="en-CA" dirty="0" smtClean="0"/>
              <a:t>a partner (name, college, program)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What brings you to this session?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Any specific type of conflict in your program team – good and not so good?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Collaboratively create </a:t>
            </a:r>
            <a:r>
              <a:rPr lang="en-CA" b="1" dirty="0" smtClean="0">
                <a:solidFill>
                  <a:srgbClr val="3B9DCF"/>
                </a:solidFill>
              </a:rPr>
              <a:t>headlines</a:t>
            </a:r>
            <a:r>
              <a:rPr lang="en-CA" dirty="0" smtClean="0"/>
              <a:t> for you and your partner (may include conflict issue)</a:t>
            </a:r>
          </a:p>
          <a:p>
            <a:pPr marL="0" indent="0" algn="ctr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5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33" y="1167188"/>
            <a:ext cx="6791533" cy="4523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3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B9DCF"/>
                </a:solidFill>
              </a:rPr>
              <a:t>Conflict – How do you see it?</a:t>
            </a:r>
            <a:endParaRPr lang="en-CA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591" y="2332548"/>
            <a:ext cx="2584228" cy="2103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0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0614" y="2252558"/>
            <a:ext cx="6781786" cy="2153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94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76" y="1600200"/>
            <a:ext cx="3181247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7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 conflict be??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AutoShape 2" descr="data:image/jpeg;base64,/9j/4AAQSkZJRgABAQAAAQABAAD/2wCEAAkGBxQSEhIUEhQVFRQXGBcXGRQXGRgUFBYWFRoXFhgXFBYZHCggGBolHRkWIjEkJSwsOi4uGCAzODMwNygtLysBCgoKDg0OGxAQGiwkICQ0LCwsMCw0LiwsLCw0LCwsLCwsLCwvLCwsLCwsLCwsLCwsLCwsLCwsLCwsLCwsLCwsLP/AABEIAJYBUQMBIgACEQEDEQH/xAAcAAEAAgMBAQEAAAAAAAAAAAAABQYDBAcCAQj/xABUEAACAQMBBAQGCg0KBAcAAAABAgMABBESBQYhMQcTQVEiMmFxgZEUIyRCUmKSobHBFjM0Q1RkcnOCg6KywhdEU1VjdJO0w9MVs9HwNUWElKOk4f/EABoBAQEBAQEBAQAAAAAAAAAAAAABAgMEBQb/xAAvEQACAgEDAgQEBQUAAAAAAAAAAQIREgMxUSFBBBMysXGBwdEiM1JhkSNCofDx/9oADAMBAAIRAxEAPwDuNKUoBSovae21ifqkR55yAepjxqCnk0jMQsa8DxYjODjJ4VpdRtGXi0tvar8GNGuZP8Vyi5/QNSyWWGlQCbvzHx9oXbeb2PGPUsOfnrMNgd9zdn9bj6FFLYJmlQzbv/jN2P1v/Vaxndw/hl4P1i/WlLYJ2lQH2Nt+HXvy4vrir4d25OzaF764D9MNLfAssFKr32Ozdm0bz1Wx/wBCvh3euP6yu/k2v+xSxZYqVWW3buf6zuvkW3+zXn7G7rs2pc+mO3P+nS/2F/sWilVyPYl4v/mUjflQW5HzKDWQQ7Rj5S2s/wAVo5LZvNrV5B+zS/2Fk/Sq79lIiIF7C9rnh1pIlts/n14J+sCVYUYEAggg8QRxBB7QaJiz7SlKpRSlKAUpSgFKxzzKis7sFRQWZmIVVA4ksTwAHfUCdsXM/wBxwAR9lxclo0byxQgdY48raAewkcallUWyxUquDY16/GXaDL8W3gijA9MvWE+us0e7jDxr28bzvGv7kYpZcVyTtKhvsf8Axm7/AMU/9K8Nu4fwu8H60fWlBS5JylV87st+HXw/WR/XFXk7sSdm0L4fpQH6YaWxiuSxUqu/Y1N2bRvf/rH/AEK+/Y7P/WV38m1/2KWMVz7lhpVbbdy4/rO7+Ra/7NYzuzdf1pdfIt/9qljFc+5aKVVxu5eDltS49MVsf9Os67Kv18W/V/z1sjA/4Tx4pZcVz7/YsNKrzX1/D9storhe1rd+rk9EM3A/4lbux94ILkssbFZV8eGRTFMn5UbYOPKOHlpZHF7kpSlKpkUpSgFRG8u1GgiAiUPcSsIoUPIyMCdTfEUBnbyKal6gbQCa/nkPEWyrAnkklCzTN8kwDyYbvqMjNzYWyVto9OS8jHXLK3jyyHxnb6AOQAAHAVJUpVKKUpQClKUApSlAKVB74bRlggBgKLI8sMIdwWVOukWPXpBGcas4qKsLe8FnFcx3Ek1x1ayPDJ1ZilJAZo10oDGeYVge7INRvqSy40rT2PtJLmCKeI5SRQwzzGew9xByD5RW5VKKUpQHl0BBBAIPAg8QQewiqw9r/wANcPESLF2CyQ81tmc4EsPwYtRAZOS51DABzaa19oWqzRSRMMrIjIR5GBU/TUaI0bFKgdxdoNPYWsj8X0aHPaXiJjcny5U1PUTsq6ilKVQKUqM3l2gbe1mlTBdVwgPIyuQkYPndlHpoVK3REFTtC6YN9x2r6dPvbi6XBOr4UcR4Y7Xz8CrVWlsbZy20EUKZIRQMnmzc2dj2szEsT3k1u1EWTvbYUpSqZFKUoBSlKAUpSgFKUoBSlKAVF7c2FFdBS2UlTjFOngzRN3o3d3qeB7QalKUKm1sQ27u0ZH6yG4x7IgIDlRhZEYZjmQdisAeHYyuOzNTNVnbUvU7S2e45TLPbP5fBE0efMUcD8s1ZqiLJd+RSlKpkVCbsr4V8fhXT/sxxJ/DU3UHuu2TeeS6lHzIfrqPchOUpSqUUpSgFKUoBSlKArG/0PWxW0OSOturdcg4YBX61ipHIhUY58lWGytUijSOMaURQirxOFUYAyeJ4d9VV74Xe04kj8KGz6wu48U3LqUCDv0IXz3FxVtmfSrHuBNZVO2Rb2VzcUaUvIx4sd5cKo7ArES4HpkNWaqvuB9ruz33lx8xVfqq0UjsFsKUpWiilKUBWOj1dNtMnwLq7X0Cdz9dWeq1uTw9nr3X1x+0Vf+KrLWY7EWwpSlaKKgN9BmCId91ZD0eyoT9VT9QG+jYhg/vdl/mYqj2NQ9SJ+lKVTIqP23tmK0j6yUniQqooLySOeSRoOLMe4eflUhXOd5N447XajvOUJjt0EAZwAvW9c0zKD78mOJPMR38Y3RuEcmTw3iu5MdRs2bB7biWK3HpUF2HqrMk202+9WUY8sssp+aNR89VqbpUhXUdUTBcnAcZOHCYXjzIy3mwa6LG4IBBBBGQRxBB7j21E77mpJx3iQXUbSP3+yXyex5n+f2QK8SWW0jyu7Uf+lk+u4NWKlWjGTKk8e2YzlXsJ17VZJYGI+KQzAHz1v7G3kEsnUXETW11jPUuQwkUc2gkHCRe/kR2gVPVGbd2DBeIqzrnSdSOpKSRuOTRuvFTwHqpRck91/BJ1E7a3jgtCqzM4ZlZlCRSy5VCoY+1ocAFl5/CFaa7Lvo10pfIyj309uJJMeVo5IwT5Stc43nvbg3NulxcCU4kwFjWJVyoY8BknOF5t2cu2sznirOuhorUmo3/v8FnuOlBQ3tdrOy97K6k+jQcVL2HSDZSDw2eEjSG62N0VC+dIaTToGcHGTxwa55Wi8uk36nxZLJgR5VEzIfOHC15460r6n0tXwGnj+E75SvgOa+16z4pVN+xh9mMOy/hB8zpKn0kVa6rO/o9qtT8G9sz/APMg+urNUW5t+lClKVTAquboPl9ojuvJPnjhP11Y6q+5590bVH43n5UENR7ojLRSlKpRSobeDeJLQeEkkh0PJpQKcJGVDE6mHa68snjyqufZjcEhhby6TxAAhIx/i5rjqa8NN0zLkkXylVpN8UETSyQXKKo8M9XqVcc+Kk94qyA11jJSVoqdn2qRd7Wlv2eO3ZorUMUMq8JrhlOGEJ+9x5yNfM9mOdSu/e1WgtWWM+3zkQQjt6yThqH5Iy36NZ92NmLDGiqMKihE8yjGf+/LWZO3Q3NjYWx0to1RFCgDAVeSj6z3ntrdvEJRgOeDWalaqlRSj7s7UitJbuG5kWISTGeJ5CER1lVdaq54aldWyOeGBqaffKyBwtwsh7oQ8+PP1StipK52ZG/jLz59x9B4VhEkdvlUHHtA+usq0Sma9rvZZyMEE6K7ckk1QuT3BZApJqaqB2htCGRGSeJHQ8CshVlPkII8o9daPR1el4rmMMWjguHjiLElhEVSRUYniSuvTx7AKKXWgWylKVspW90Ptm0x+OsfXDbmrJVb3T+37UH42Pnt7erJUWxFsKUpVKKre/z6baM911Zn1XMVWSqr0ltixZvgzWp9VxFUexvT9SLVSlKpgjd5L5oLS5mXxo4ZHX8pUJHzgVX90LCztrVFcxGYjXNJJpMjythpGZm4nie/lirBvJdrDaXMjqHVIpGKHkwVSdJ8/L01QNj9GUhhiaS+lDMkbMgRWCkDVpBbOQCTxI48zWHd9DtCserouo2zZxnwCgOdPgrg5LFMZwPfKR6KlbK6WVQy8jVRtOje3HGWe6mPDxpAg4Zx9rVT75u33xq4WtusaKiDCqAoHcBwHOqr7mJY9mZaUpWjApSvEsgUEsQAOZPADzmgPrjIOe6uI72XGq9tRxyDN4JPEDq8Z0lQwBIPEFlOOGDkV17a+1EiSXJJZUY6VGWOEkfwR2nEcnpUiuN7dHuqDTgp1lxhlOFyyBsNHyVsMp1Dx1ZSeNcdb0ns8Ev6qZsVEbW/nH92b+Opeoja/wDOP7s38VeNH3mfoG3PgL+SPorJWGyOY4z8VfoFZq+kflSt7/nFqh7rmzPquYaslVnpFPuJj3TWv+ZhqzVO5t+lfP6ClKVTAqs7rjF5tYf28R9dvFVmqtbAONobVX41q3yodP8ABUe6I+xZaUpVKUXpAXNzaj4Vver89rUdst9UEJ740PrUGpPfv7ssvzN585tqiNhfc1v+aj/dFfJ8X+Y/kcJeo3tqTY2ftAZP2rVwODw4HB7Oytjdi19k9YHmuvAxyuZffZIBICkYXT4xBOc6VBXMZtt8Wd4D2wMOeO1Tz7OR41LbjzHrpEw2AgwoLaEB4klOSajg5fMj5JIUDFejwsrikaiS1vufbrMszGeV0BCddNLME1eMU1scEjhU+owMDlX2le1JI6pUKUpVAqrbwbrzXEjPHeNCpAxGI1YBgD4RJOTxOfQPTaare9V7cIyCGCWVSOLR6SFOoZyuoEnGSOzgO+syqupGRkPR4motNdXD5GCF6uJfF0DGlcgaeHPsHcK29h2i2FxFaxOzwTpM4DlWZJoyhbDgAkMJCTnOCg76hIm2nIcizZBj37woM+D8Zm7ZOz3qd5FbG7Nrc/8AEV9mhUaOBzEoYMJOsMSyMpAHi6RkHj7aOyuaq+iM9Oxf6UpXY2VrdX7p2r/el/y8FWWq1un90bV/vS/NbwVZaiIhSlKpRVU6Uf8Awy4Pc0DfJniJ+irXVZ6S0zsu9/NE/JIb6qktjen618UWalfEbIB76+1TBpbb2eLm3ngJwJY3jz3a1K59Ga5nYbd2mHa3EEzvBojkMRR48hVIIZnAy3hcOBAK5Ga6zXNbTbDbLu72GZVEc88l1FIx0iUSgFlVuWU0hcc+OeWKxI7aWzVWfI12rJpzbyDlkvJEOJ8bGHPDJbHkA9F72BHMtvGtyVMoBDFSWGMnTxIGTp058uag03zVkDBRnC8M5wX0YHrdB+kK036QIwcZTkD6GJAPjZPEfOKJpdxJSl2LxSo/Zm1Fl8h+Y454qQrZxFVDpI26lvbOjAMHUiRffdQxEblB2nLBfIWBq2TzKiszEKqgkseAAHEkmuZSD/ie1o0YZht2MzKQce1eBGM/GkLhl7RAPTmT6UddJK7eyIXZ6XzjJtbnUfCDGMr4Z9sDtlgCOtUkjPK5ce9rS2lZSRy23WW00IDyqjSBAOqMepIso5BKHrAOHiBa7vXPelaX2zZ6d7Tv8iPT/HXPUhUWenw2rlrRVFTqI2zyn/uz/wAX/WpYGtWXZ7TyPGnvra4JPcE0kn9rHpryLc+3NpK2dysR7XH+Sv0Cs9a2zGzDEe9EPrUVs19E/LsrHSR9wP8AnbX/ADMNWeqv0kfcL/nbX/MQ1aKnc0/Qvi/oKUpVMCq1slcbU2h8aGzb1eyV+oVZarMLadsSj+ksom/wppQf+YKjIyzUpSqUo2/A922n5i6/et6iNgfctv8Amo/3RU3vuvuu0P8AY3Q/atzUHu8fctt+aj/dFfI8V+YzhL1M8byvi1nPxOzGeJA4Z4V92btXqZ0c+JkcssBrOSVwCWLdhwXlJyNCZz43qHuO4/Nn5qy/YltBwAI7VFAIUPNIzBWGDkrEcu3NmOc8uWQ3Twl06LE6FYbZhmAMcinkcZ48c484ODgjnjhmt+uN7ZsJrJ1aVHgU4HWxSCWIs2AcuyqVdsKAXAAyOOEC1P7K3xmjZFkCujAYK5GQdR1KzHgpwSM/e4mc41KK9y1OzOikdFpUFZb2W0ig6yoOD4QI4EM4PpRS3H3uCcZrYO8dt/TL2+fgVU+pnQedgOddMlyaJWoPebeKO0CB2AZwxUcNR0/BBPeQPOR31sttuPs4+kDtx39/ConaG0be4A6xIJB2a9L45cj2c19Y7xWZS6dAQFxv8utlVtWGKhusRFJHDPkXOnj3Op5Zxs7p7Xa/vllTUYIIZF1nJBknaMhAccSEjUke9Jx50psIlLvHaBANRyseCuGPAduQrY78GrJuTbNFY26OpQhSQh8ZFZiyI3lVSoPmrEU29zPWybpSldjRWt0Pt21D+OEeqCCrLVd3MT7ub4d7cH5BWL+CrFUjsRbClKVSioHf1M7Nvx+LzH1Ix+qp6o7eOHXaXSfChlX1owqPY1HpJG1YPqijPein1gGs9RO6Nz1ljZv2tBCT5yi5+fNS1VEap0KwXtlHMhSaNJEPNHUOp84YYrPShCuNuJs4/wA0iHkAKjs7Acdg9VZhudYhCgtYAp5gIvHz8ONTtKlI1nLk5fuWWgkurb3lrOVjPHxDlwucccAgcyePdiung1z/AGf91bSP41j1Qw1ZdvbWNvYSTIMusYCDvlfCRj0uVFZj0OmospfEgN7drTz3DWNnHrdQpkYnTEmoalMzAHwfF8Dm41jHAGpzdDdhLGNhqMk0mkyzHgXKjSoHMhVHAAk8ySSSa2t2tjLaQLGPCc+HLIeLSzNxkkY8ySe/swOypWql3ZmU+mMdvcVp7R2VBcBRPDFMFzgSIsmM4zjUDjkPVW5StHNOioXPRts9mLLCI89kelR6iDj0Vu2m49hGAPYsT47ZFEhOefjZ4eSrFSs4R3o6vW1GqcmeUQKAAAABgAcAAOQA7BXqlK0cis9IgzZ4757Qeu4iqzVXN+F1RWyj315aD0CZGPzLVjqdzb9K+f0FKUqmBVO2xN1e2tnn+mguIvk6Jfqq41z3pRm6i42Tc5wI7gqx+JJ1ev8AZRqzN0rMy2OhUpStGin7+YWWykbIUGZGfHgqHVSC55KCUAye+qlsDaUK20KtNECq6cF1B8Ele0+Suu1GTbv2zHU0KZ82PmFePX8M5yyRzlC3Zzbbt/BJa3KC4h1dTJgdYmWbSdKqM5JJwAK6rZTB443HJlVh5iARX23tEjACIqgdgAH0VmrroaPlLc1GNGOeFXVkdQysCCrAFSDzBB5iqHtPo9kU+4rgLGM4tp1MkQUsGZFcHWsZKrleOQMZxwroFK6uKe5WrOYz7n7QfOpbMkkknrJdLFmDNqXq+IOmNcZ8RNPvjWaDcy9BBb2JgdzS6sjJU5MeMh2eQkji5B96K6RSs+WiYnPBuPd8dM1tHwCrhJZCiqhRNJLrkrqlbJz4UhJ5CvcXR1Lye80j4MMCR4AYMAC7ORjTGB5I07q6BSr5cRiio7J6PbWF45Haa4ePGjrmDKhUBVKoqheAUYyDjA7qt1KVpJLYqVClKjdvbTEETnPh4wg73bwUB7ssVFG6Kau5uDbah98luZPP1k8rj5iKnKgdwo9OzbEfi8R+Ugb66nqLYi2FKUqlFeJ49SsveCPWMV7pQFP6JLrrNlWueaB4yO7Q7KB6sVcK5z0P3Ok7Ttc8YbuQgdyuSnD0xn110asx2OusqmxSlK0chSlKA5lBfCLaG0YHyCZklDHkVmjiRcfpDHnI8uNzeHbKMbCz4l3urZm4HSI1kaVctyyTGQB8Umtrf3dOSeRLq1x1yr1ckeQvWxg6hpY8FdTnGeecZFV/Ym7l9Nc27Sw9RFFJFKzyspcmNpX0RqhP9M65J5AHyVy6p0epYv8AFZ1elKV1PKKUpQClKUApSlAQO8hzNs5PhXJY+aO3uH/eCVPVVNoSmTa1mq40QxTs35yRVAHnC4P6wd9WuojUtkKUpVMiqZ0oWKywW4fxfZCIfIJ0kgB9DSKfRVzqJ3s2cbi0njT7YV1R/nYyHj/bVazJWiPYjOj/AHjF3bIrnFzGiiVDwY44CQDtVsZyO+rTXEtnSysLa6tmMcohvCgwCGMc+sQyKealGbzFQeyrZsvpDkH3Xb+DiT263OtfafHLRN4SDBDczwYeWsQ1FXUypcnQaVXBvvaDGtpY8nSNcE6gtjOMmPGccedZPs0sOPumMY5g5BHbxGOHCt5Lk1aJ+lV877WAODdRA+U4+mvZ3zsPwy39EqE+oGrkuRaJ2lV77ONn9l1EfMS3PlyFefs6sPwgHzJIfJ2L5D6qmS5FosdKrA6QdncvZIzyxolznuxo51kG/NiQCJmwcYPVTYOeWDo45plHkWix0qsL0gbPOMXGc4xiOU5ycDHgdp4UfpAsBnMzcMk+0znAU4bPtfYeB7jTOPIyRZ6VWPs9sycKZ2OrRgW86+HjVo8NAA2OODUNe9KMQBMNtPJwDZbRGuCquD4xbGl0PL31HOK7jJF7uJwikn0DvPdXIN6t5XmmJjy0MD5JXiJZsaFAIPio7xjyk+QV82zt++u0k1FYFGAY0yXKs8sJXrTwU9ZGFOBwD5z2Vi3K2F196sa5MFuVeRuSsVCrEmMYYt1azZHwj21xlNydIw5Xsdd2JbdVbwR/AjRfkqB9VbtKV6EdBSlKAUpSgOPW21RYbTmmIxE888cxAzhJBHcxyMAM8GeXJ7AT2CuvQyq6qykMrAEMDkEHiCCOYIrmO+Nh1W1LckHq7k8/eiRI5o2B/KWYfIqK3b2/eWEVrDH1c8TIAI5WKOkgfqpI0lAxpEhUDUDjWB2VyTp0z1Thmk1v/wBOzUqo7J3/AIJVUvDcxueaCF5gCHMRw0QbI1grnh5q3F33scMTPo0kq3WRyxaWU4KsHQYIPZXTJHB6cl2LFSq8d97D8Ki7TzPIHBPLv4Uj342c3K9t/TIq/TS0TCXDLDSq1Lv9s1ed5D6G1fQDXhukHZw/nI7uCyHjjPwe7jTJF8ufDLRSqnL0j7OUZM5A7zHKB69NfE6R9nscLKzHjwWKUnhz5L2VMlyPKnwy20qoSdJFgvORxxI4xSDiBqI4rzwQfMa8fyk2Z8VmPEDhHMeJ4gcIzxI44pkuR5U+GXKlUVuku2IyrMfF5Q3DeOdKcerHjHgO81qXvSKihjifhqyBCUIK6QwPWYII1p8oUzRfKnwdBnmVBljgf98qpu9u8nVRFzxyQsUWcGSRuCr6+fcM1UL7fmd2IgtWLYPhTOOYEpACoTnPUyAeFzHlqA22ZOsee5mEmhVMfg6UVDpkVkQZIyzW4zxPFueKxKfB2hodfxFv6KpXlu5WkJLrG0rHGlSbsWzJpGexIgo8ldVqm9F2wWtrUNICssuHKsdTIuAsaEn4KBB6KuVbguhy1mnN0KUpWjkKUpQHON5bZbGWMspFtJdCVZRjRA04MU8c3dGdZkU9+Rw4Zr2yYlIiXWGIlVHwQQestZLR+XYXgzXZZoldSrqGUjBVgCpB7CDwIqtTbgWJbXHG0D5B1Qu8QBXkdAOjIyeyuUtO30MOLso1mzOkbkkEvZyeY3Fv7GYfKzWKCNpmyfGlt4wfK01pKD/yat8nRyuCqXl0qkRjB6l8CFi8eCY8jSxJ514j6P3Vo2W9cdX1ekGJCMRLIig4Iz4Mjg9+fJWPLkKZXlkWS6t5OwpZyqfJKlzDj9pa0zCFiwOGLS7i7vtE6IfVmrSvR5IOq03uBGsSqOpXGIGLJnw+PFj56w3HR1O2r3apDLcKVNvwxdHVLjEufGwR3YphLgU+CuWCKj3DqAPb4X4dwv7iLPqrJEXSSQoSCJVPD4A2jKHHm0yGpW36OLyPXpvYm1YzqhPvZDP8P4bMfTX2bo/vmaVvZkIMmdWIiANRVjp8I6eKg+fPfUwlwTrwQ2z7YJNqH9LAx9N5dxMfQJB6BXnZ2V6sZyEOz08gMdxPE3zgipX+Te+ySL6ME6s4jPJpOvPb8PJ8mSOVB0aXmXzfRjWdTDqcjUJDMCAW4YkJPpI5VMJcDrwRcMISHgeC28bf+xunc+rXXjaMKiK5OePUbWBHafdKkH5x66noejS6GQdo8CJVIFup8Gdg0o4vyYgHydmK9p0TKc9be3DZ1A6Qq5D41A51ZzpXPfgVcJcEp8EdcyLG0mogBL5SSf7S1BB9bVUW25DGGxx9ziMDymKyAz3Y0SD9GupRdGFnxMzXM5JyesmbwiBgE6NOTjh5qntl7rWdvgw20SsOTaQz/LbLfPV8qTLi2cu2Bse92hq0obe3c3GqaQHLJcTCYiJOGWBGA3Li3HNdY2DsWKzhWGBcKOJJ4s7Hm7ntY/8A5yAqRpXWMFE0o0KUpWzQpSlAKUpQENvXsX2XBpUhZUZZYXPJZYzlc/FPFT5GNcjv9oJ7d1iGF4ppfaXKiVCyx3mcA+EplgfDDgcr8IV3Worbe7dreD3TBHKcYDEYcDuVxhh6DWJRs7aWoo9Gco2iugT6DwT2awx3rJBep6vCx56+7bZ1N8gJ0Bb1gOzJjtLhTjzmT56u8/Rra4Kxy3MKnV4Ky6x4aCNvtqtzQBfMBWrc9G5YyH2dMTIhjbUkTAqy9WeCqvHTgZ8lZwZ1WrDkqzW5EU0Z5yW+0VB7tM7MoPlIlz6Ky2UaF4CoGDdSgjHIXVqZ/pZKsY6P5xn3dnJkOWgX78oV8YccOAPnrDF0eXSDCX656xJMm3BOuNFiHv8AGNKgEYqYvgZx59/sUee1V4YY3AybW0Xj2FY78n901N3MWesA7ZoJB+stOq+fSfXW5N0XXZWMezo/a10g9SckZcjUdZzjW48zGth+j6/KafZkH3nj1Lah7HxoOdXk49+TTF8GnOL/ALvcrd2hmiRHJZHMbqDxwG2bKOH6SE+cmm0QVjlI9915TH9ts4MCPOYmHnqa/kzvva/dsWI1jVR1RxiJXRc8ePgyOD35rx/JdfaQhv49KiMAdUeAiVkQDj8F2B7weNTF8Gs4fqX+fsaRh1zsp5tO6eXMuzk4+nTXuyl6yS2Y8nFjNx5EvFcRevKp81SCdGF7qV/+IqGUowYQAnVErRoxOriQjFePMc81lHRRMwjEm0XxGAECQrHpCsHXiH44YAgnOMVcXwZctP8AV7/Yr0UAEcWD9rttnsT8Vbot9Aase3doxRzTLIw+2XAIPPLvYnl+TqP6Jq32vRDbqMPdXjLgKVDqilVJYKQFPggkkDPDNS9p0abORtRg61+1pXeXPlKs2k+qmEiebpp3bZyKz3geSWBbWF5pVFvlVB4tCbksDgHAPWjwuWAa6JuX0euGhuNo6GlijjSK3XjHGI86GkOSJJBqOOweXhjoFlYxwrohjSNfgooRfUBWxW4wrc5z8RfSKr3FKUrZ5xSlKAUpSgFKUoBSlKAUpSgFKUoBSlKAUpSgFKUoBSlKAUpSgFKUoBSlKAUpSgFKUoBSlKAUpSgFKUoBSlKAUpSgFKUoBSlKAUpSg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004888"/>
            <a:ext cx="47148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11131"/>
            <a:ext cx="5444249" cy="305964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4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turn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3429001"/>
            <a:ext cx="81645" cy="3428999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81645" cy="34290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9051472" y="-1588"/>
            <a:ext cx="92529" cy="3430588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9051473" y="3429000"/>
            <a:ext cx="92527" cy="3428999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0886" y="2045"/>
            <a:ext cx="4581526" cy="76200"/>
          </a:xfrm>
          <a:prstGeom prst="rect">
            <a:avLst/>
          </a:prstGeom>
          <a:solidFill>
            <a:srgbClr val="75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" y="6782140"/>
            <a:ext cx="4572000" cy="75860"/>
          </a:xfrm>
          <a:prstGeom prst="rect">
            <a:avLst/>
          </a:prstGeom>
          <a:solidFill>
            <a:srgbClr val="F5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4592412" y="2725"/>
            <a:ext cx="4551588" cy="75519"/>
          </a:xfrm>
          <a:prstGeom prst="rect">
            <a:avLst/>
          </a:prstGeom>
          <a:solidFill>
            <a:srgbClr val="D33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4572001" y="6782140"/>
            <a:ext cx="4572000" cy="75860"/>
          </a:xfrm>
          <a:prstGeom prst="rect">
            <a:avLst/>
          </a:prstGeom>
          <a:solidFill>
            <a:srgbClr val="4F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AutoShape 2" descr="data:image/jpeg;base64,/9j/4AAQSkZJRgABAQAAAQABAAD/2wCEAAkGBxQSEhIUEhQVFRQXGBcXGRQXGRgUFBYWFRoXFhgXFBYZHCggGBolHRkWIjEkJSwsOi4uGCAzODMwNygtLysBCgoKDg0OGxAQGiwkICQ0LCwsMCw0LiwsLCw0LCwsLCwsLCwvLCwsLCwsLCwsLCwsLCwsLCwsLCwsLCwsLCwsLP/AABEIAJYBUQMBIgACEQEDEQH/xAAcAAEAAgMBAQEAAAAAAAAAAAAABQYDBAcCAQj/xABUEAACAQMBBAQGCg0KBAcAAAABAgMABBESBQYhMQcTQVEiMmFxgZEUIyRCUmKSobHBFjM0Q1RkcnOCg6KywhdEU1VjdJO0w9MVs9HwNUWElKOk4f/EABoBAQEBAQEBAQAAAAAAAAAAAAABAgMEBQb/xAAvEQACAgEDAgQEBQUAAAAAAAAAAQIREgMxUSFBBBMysXGBwdEiM1JhkSNCofDx/9oADAMBAAIRAxEAPwDuNKUoBSovae21ifqkR55yAepjxqCnk0jMQsa8DxYjODjJ4VpdRtGXi0tvar8GNGuZP8Vyi5/QNSyWWGlQCbvzHx9oXbeb2PGPUsOfnrMNgd9zdn9bj6FFLYJmlQzbv/jN2P1v/Vaxndw/hl4P1i/WlLYJ2lQH2Nt+HXvy4vrir4d25OzaF764D9MNLfAssFKr32Ozdm0bz1Wx/wBCvh3euP6yu/k2v+xSxZYqVWW3buf6zuvkW3+zXn7G7rs2pc+mO3P+nS/2F/sWilVyPYl4v/mUjflQW5HzKDWQQ7Rj5S2s/wAVo5LZvNrV5B+zS/2Fk/Sq79lIiIF7C9rnh1pIlts/n14J+sCVYUYEAggg8QRxBB7QaJiz7SlKpRSlKAUpSgFKxzzKis7sFRQWZmIVVA4ksTwAHfUCdsXM/wBxwAR9lxclo0byxQgdY48raAewkcallUWyxUquDY16/GXaDL8W3gijA9MvWE+us0e7jDxr28bzvGv7kYpZcVyTtKhvsf8Axm7/AMU/9K8Nu4fwu8H60fWlBS5JylV87st+HXw/WR/XFXk7sSdm0L4fpQH6YaWxiuSxUqu/Y1N2bRvf/rH/AEK+/Y7P/WV38m1/2KWMVz7lhpVbbdy4/rO7+Ra/7NYzuzdf1pdfIt/9qljFc+5aKVVxu5eDltS49MVsf9Os67Kv18W/V/z1sjA/4Tx4pZcVz7/YsNKrzX1/D9storhe1rd+rk9EM3A/4lbux94ILkssbFZV8eGRTFMn5UbYOPKOHlpZHF7kpSlKpkUpSgFRG8u1GgiAiUPcSsIoUPIyMCdTfEUBnbyKal6gbQCa/nkPEWyrAnkklCzTN8kwDyYbvqMjNzYWyVto9OS8jHXLK3jyyHxnb6AOQAAHAVJUpVKKUpQClKUApSlAKVB74bRlggBgKLI8sMIdwWVOukWPXpBGcas4qKsLe8FnFcx3Ek1x1ayPDJ1ZilJAZo10oDGeYVge7INRvqSy40rT2PtJLmCKeI5SRQwzzGew9xByD5RW5VKKUpQHl0BBBAIPAg8QQewiqw9r/wANcPESLF2CyQ81tmc4EsPwYtRAZOS51DABzaa19oWqzRSRMMrIjIR5GBU/TUaI0bFKgdxdoNPYWsj8X0aHPaXiJjcny5U1PUTsq6ilKVQKUqM3l2gbe1mlTBdVwgPIyuQkYPndlHpoVK3REFTtC6YN9x2r6dPvbi6XBOr4UcR4Y7Xz8CrVWlsbZy20EUKZIRQMnmzc2dj2szEsT3k1u1EWTvbYUpSqZFKUoBSlKAUpSgFKUoBSlKAVF7c2FFdBS2UlTjFOngzRN3o3d3qeB7QalKUKm1sQ27u0ZH6yG4x7IgIDlRhZEYZjmQdisAeHYyuOzNTNVnbUvU7S2e45TLPbP5fBE0efMUcD8s1ZqiLJd+RSlKpkVCbsr4V8fhXT/sxxJ/DU3UHuu2TeeS6lHzIfrqPchOUpSqUUpSgFKUoBSlKArG/0PWxW0OSOturdcg4YBX61ipHIhUY58lWGytUijSOMaURQirxOFUYAyeJ4d9VV74Xe04kj8KGz6wu48U3LqUCDv0IXz3FxVtmfSrHuBNZVO2Rb2VzcUaUvIx4sd5cKo7ArES4HpkNWaqvuB9ruz33lx8xVfqq0UjsFsKUpWiilKUBWOj1dNtMnwLq7X0Cdz9dWeq1uTw9nr3X1x+0Vf+KrLWY7EWwpSlaKKgN9BmCId91ZD0eyoT9VT9QG+jYhg/vdl/mYqj2NQ9SJ+lKVTIqP23tmK0j6yUniQqooLySOeSRoOLMe4eflUhXOd5N447XajvOUJjt0EAZwAvW9c0zKD78mOJPMR38Y3RuEcmTw3iu5MdRs2bB7biWK3HpUF2HqrMk202+9WUY8sssp+aNR89VqbpUhXUdUTBcnAcZOHCYXjzIy3mwa6LG4IBBBBGQRxBB7j21E77mpJx3iQXUbSP3+yXyex5n+f2QK8SWW0jyu7Uf+lk+u4NWKlWjGTKk8e2YzlXsJ17VZJYGI+KQzAHz1v7G3kEsnUXETW11jPUuQwkUc2gkHCRe/kR2gVPVGbd2DBeIqzrnSdSOpKSRuOTRuvFTwHqpRck91/BJ1E7a3jgtCqzM4ZlZlCRSy5VCoY+1ocAFl5/CFaa7Lvo10pfIyj309uJJMeVo5IwT5Stc43nvbg3NulxcCU4kwFjWJVyoY8BknOF5t2cu2sznirOuhorUmo3/v8FnuOlBQ3tdrOy97K6k+jQcVL2HSDZSDw2eEjSG62N0VC+dIaTToGcHGTxwa55Wi8uk36nxZLJgR5VEzIfOHC15460r6n0tXwGnj+E75SvgOa+16z4pVN+xh9mMOy/hB8zpKn0kVa6rO/o9qtT8G9sz/APMg+urNUW5t+lClKVTAquboPl9ojuvJPnjhP11Y6q+5590bVH43n5UENR7ojLRSlKpRSobeDeJLQeEkkh0PJpQKcJGVDE6mHa68snjyqufZjcEhhby6TxAAhIx/i5rjqa8NN0zLkkXylVpN8UETSyQXKKo8M9XqVcc+Kk94qyA11jJSVoqdn2qRd7Wlv2eO3ZorUMUMq8JrhlOGEJ+9x5yNfM9mOdSu/e1WgtWWM+3zkQQjt6yThqH5Iy36NZ92NmLDGiqMKihE8yjGf+/LWZO3Q3NjYWx0to1RFCgDAVeSj6z3ntrdvEJRgOeDWalaqlRSj7s7UitJbuG5kWISTGeJ5CER1lVdaq54aldWyOeGBqaffKyBwtwsh7oQ8+PP1StipK52ZG/jLz59x9B4VhEkdvlUHHtA+usq0Sma9rvZZyMEE6K7ckk1QuT3BZApJqaqB2htCGRGSeJHQ8CshVlPkII8o9daPR1el4rmMMWjguHjiLElhEVSRUYniSuvTx7AKKXWgWylKVspW90Ptm0x+OsfXDbmrJVb3T+37UH42Pnt7erJUWxFsKUpVKKre/z6baM911Zn1XMVWSqr0ltixZvgzWp9VxFUexvT9SLVSlKpgjd5L5oLS5mXxo4ZHX8pUJHzgVX90LCztrVFcxGYjXNJJpMjythpGZm4nie/lirBvJdrDaXMjqHVIpGKHkwVSdJ8/L01QNj9GUhhiaS+lDMkbMgRWCkDVpBbOQCTxI48zWHd9DtCserouo2zZxnwCgOdPgrg5LFMZwPfKR6KlbK6WVQy8jVRtOje3HGWe6mPDxpAg4Zx9rVT75u33xq4WtusaKiDCqAoHcBwHOqr7mJY9mZaUpWjApSvEsgUEsQAOZPADzmgPrjIOe6uI72XGq9tRxyDN4JPEDq8Z0lQwBIPEFlOOGDkV17a+1EiSXJJZUY6VGWOEkfwR2nEcnpUiuN7dHuqDTgp1lxhlOFyyBsNHyVsMp1Dx1ZSeNcdb0ns8Ev6qZsVEbW/nH92b+Opeoja/wDOP7s38VeNH3mfoG3PgL+SPorJWGyOY4z8VfoFZq+kflSt7/nFqh7rmzPquYaslVnpFPuJj3TWv+ZhqzVO5t+lfP6ClKVTAqs7rjF5tYf28R9dvFVmqtbAONobVX41q3yodP8ABUe6I+xZaUpVKUXpAXNzaj4Vver89rUdst9UEJ740PrUGpPfv7ssvzN585tqiNhfc1v+aj/dFfJ8X+Y/kcJeo3tqTY2ftAZP2rVwODw4HB7Oytjdi19k9YHmuvAxyuZffZIBICkYXT4xBOc6VBXMZtt8Wd4D2wMOeO1Tz7OR41LbjzHrpEw2AgwoLaEB4klOSajg5fMj5JIUDFejwsrikaiS1vufbrMszGeV0BCddNLME1eMU1scEjhU+owMDlX2le1JI6pUKUpVAqrbwbrzXEjPHeNCpAxGI1YBgD4RJOTxOfQPTaare9V7cIyCGCWVSOLR6SFOoZyuoEnGSOzgO+syqupGRkPR4motNdXD5GCF6uJfF0DGlcgaeHPsHcK29h2i2FxFaxOzwTpM4DlWZJoyhbDgAkMJCTnOCg76hIm2nIcizZBj37woM+D8Zm7ZOz3qd5FbG7Nrc/8AEV9mhUaOBzEoYMJOsMSyMpAHi6RkHj7aOyuaq+iM9Oxf6UpXY2VrdX7p2r/el/y8FWWq1un90bV/vS/NbwVZaiIhSlKpRVU6Uf8Awy4Pc0DfJniJ+irXVZ6S0zsu9/NE/JIb6qktjen618UWalfEbIB76+1TBpbb2eLm3ngJwJY3jz3a1K59Ga5nYbd2mHa3EEzvBojkMRR48hVIIZnAy3hcOBAK5Ga6zXNbTbDbLu72GZVEc88l1FIx0iUSgFlVuWU0hcc+OeWKxI7aWzVWfI12rJpzbyDlkvJEOJ8bGHPDJbHkA9F72BHMtvGtyVMoBDFSWGMnTxIGTp058uag03zVkDBRnC8M5wX0YHrdB+kK036QIwcZTkD6GJAPjZPEfOKJpdxJSl2LxSo/Zm1Fl8h+Y454qQrZxFVDpI26lvbOjAMHUiRffdQxEblB2nLBfIWBq2TzKiszEKqgkseAAHEkmuZSD/ie1o0YZht2MzKQce1eBGM/GkLhl7RAPTmT6UddJK7eyIXZ6XzjJtbnUfCDGMr4Z9sDtlgCOtUkjPK5ce9rS2lZSRy23WW00IDyqjSBAOqMepIso5BKHrAOHiBa7vXPelaX2zZ6d7Tv8iPT/HXPUhUWenw2rlrRVFTqI2zyn/uz/wAX/WpYGtWXZ7TyPGnvra4JPcE0kn9rHpryLc+3NpK2dysR7XH+Sv0Cs9a2zGzDEe9EPrUVs19E/LsrHSR9wP8AnbX/ADMNWeqv0kfcL/nbX/MQ1aKnc0/Qvi/oKUpVMCq1slcbU2h8aGzb1eyV+oVZarMLadsSj+ksom/wppQf+YKjIyzUpSqUo2/A922n5i6/et6iNgfctv8Amo/3RU3vuvuu0P8AY3Q/atzUHu8fctt+aj/dFfI8V+YzhL1M8byvi1nPxOzGeJA4Z4V92btXqZ0c+JkcssBrOSVwCWLdhwXlJyNCZz43qHuO4/Nn5qy/YltBwAI7VFAIUPNIzBWGDkrEcu3NmOc8uWQ3Twl06LE6FYbZhmAMcinkcZ48c484ODgjnjhmt+uN7ZsJrJ1aVHgU4HWxSCWIs2AcuyqVdsKAXAAyOOEC1P7K3xmjZFkCujAYK5GQdR1KzHgpwSM/e4mc41KK9y1OzOikdFpUFZb2W0ig6yoOD4QI4EM4PpRS3H3uCcZrYO8dt/TL2+fgVU+pnQedgOddMlyaJWoPebeKO0CB2AZwxUcNR0/BBPeQPOR31sttuPs4+kDtx39/ConaG0be4A6xIJB2a9L45cj2c19Y7xWZS6dAQFxv8utlVtWGKhusRFJHDPkXOnj3Op5Zxs7p7Xa/vllTUYIIZF1nJBknaMhAccSEjUke9Jx50psIlLvHaBANRyseCuGPAduQrY78GrJuTbNFY26OpQhSQh8ZFZiyI3lVSoPmrEU29zPWybpSldjRWt0Pt21D+OEeqCCrLVd3MT7ub4d7cH5BWL+CrFUjsRbClKVSioHf1M7Nvx+LzH1Ix+qp6o7eOHXaXSfChlX1owqPY1HpJG1YPqijPein1gGs9RO6Nz1ljZv2tBCT5yi5+fNS1VEap0KwXtlHMhSaNJEPNHUOp84YYrPShCuNuJs4/wA0iHkAKjs7Acdg9VZhudYhCgtYAp5gIvHz8ONTtKlI1nLk5fuWWgkurb3lrOVjPHxDlwucccAgcyePdiung1z/AGf91bSP41j1Qw1ZdvbWNvYSTIMusYCDvlfCRj0uVFZj0OmospfEgN7drTz3DWNnHrdQpkYnTEmoalMzAHwfF8Dm41jHAGpzdDdhLGNhqMk0mkyzHgXKjSoHMhVHAAk8ySSSa2t2tjLaQLGPCc+HLIeLSzNxkkY8ySe/swOypWql3ZmU+mMdvcVp7R2VBcBRPDFMFzgSIsmM4zjUDjkPVW5StHNOioXPRts9mLLCI89kelR6iDj0Vu2m49hGAPYsT47ZFEhOefjZ4eSrFSs4R3o6vW1GqcmeUQKAAAABgAcAAOQA7BXqlK0cis9IgzZ4757Qeu4iqzVXN+F1RWyj315aD0CZGPzLVjqdzb9K+f0FKUqmBVO2xN1e2tnn+mguIvk6Jfqq41z3pRm6i42Tc5wI7gqx+JJ1ev8AZRqzN0rMy2OhUpStGin7+YWWykbIUGZGfHgqHVSC55KCUAye+qlsDaUK20KtNECq6cF1B8Ele0+Suu1GTbv2zHU0KZ82PmFePX8M5yyRzlC3Zzbbt/BJa3KC4h1dTJgdYmWbSdKqM5JJwAK6rZTB443HJlVh5iARX23tEjACIqgdgAH0VmrroaPlLc1GNGOeFXVkdQysCCrAFSDzBB5iqHtPo9kU+4rgLGM4tp1MkQUsGZFcHWsZKrleOQMZxwroFK6uKe5WrOYz7n7QfOpbMkkknrJdLFmDNqXq+IOmNcZ8RNPvjWaDcy9BBb2JgdzS6sjJU5MeMh2eQkji5B96K6RSs+WiYnPBuPd8dM1tHwCrhJZCiqhRNJLrkrqlbJz4UhJ5CvcXR1Lye80j4MMCR4AYMAC7ORjTGB5I07q6BSr5cRiio7J6PbWF45Haa4ePGjrmDKhUBVKoqheAUYyDjA7qt1KVpJLYqVClKjdvbTEETnPh4wg73bwUB7ssVFG6Kau5uDbah98luZPP1k8rj5iKnKgdwo9OzbEfi8R+Ugb66nqLYi2FKUqlFeJ49SsveCPWMV7pQFP6JLrrNlWueaB4yO7Q7KB6sVcK5z0P3Ok7Ttc8YbuQgdyuSnD0xn110asx2OusqmxSlK0chSlKA5lBfCLaG0YHyCZklDHkVmjiRcfpDHnI8uNzeHbKMbCz4l3urZm4HSI1kaVctyyTGQB8Umtrf3dOSeRLq1x1yr1ckeQvWxg6hpY8FdTnGeecZFV/Ym7l9Nc27Sw9RFFJFKzyspcmNpX0RqhP9M65J5AHyVy6p0epYv8AFZ1elKV1PKKUpQClKUApSlAQO8hzNs5PhXJY+aO3uH/eCVPVVNoSmTa1mq40QxTs35yRVAHnC4P6wd9WuojUtkKUpVMiqZ0oWKywW4fxfZCIfIJ0kgB9DSKfRVzqJ3s2cbi0njT7YV1R/nYyHj/bVazJWiPYjOj/AHjF3bIrnFzGiiVDwY44CQDtVsZyO+rTXEtnSysLa6tmMcohvCgwCGMc+sQyKealGbzFQeyrZsvpDkH3Xb+DiT263OtfafHLRN4SDBDczwYeWsQ1FXUypcnQaVXBvvaDGtpY8nSNcE6gtjOMmPGccedZPs0sOPumMY5g5BHbxGOHCt5Lk1aJ+lV877WAODdRA+U4+mvZ3zsPwy39EqE+oGrkuRaJ2lV77ONn9l1EfMS3PlyFefs6sPwgHzJIfJ2L5D6qmS5FosdKrA6QdncvZIzyxolznuxo51kG/NiQCJmwcYPVTYOeWDo45plHkWix0qsL0gbPOMXGc4xiOU5ycDHgdp4UfpAsBnMzcMk+0znAU4bPtfYeB7jTOPIyRZ6VWPs9sycKZ2OrRgW86+HjVo8NAA2OODUNe9KMQBMNtPJwDZbRGuCquD4xbGl0PL31HOK7jJF7uJwikn0DvPdXIN6t5XmmJjy0MD5JXiJZsaFAIPio7xjyk+QV82zt++u0k1FYFGAY0yXKs8sJXrTwU9ZGFOBwD5z2Vi3K2F196sa5MFuVeRuSsVCrEmMYYt1azZHwj21xlNydIw5Xsdd2JbdVbwR/AjRfkqB9VbtKV6EdBSlKAUpSgOPW21RYbTmmIxE888cxAzhJBHcxyMAM8GeXJ7AT2CuvQyq6qykMrAEMDkEHiCCOYIrmO+Nh1W1LckHq7k8/eiRI5o2B/KWYfIqK3b2/eWEVrDH1c8TIAI5WKOkgfqpI0lAxpEhUDUDjWB2VyTp0z1Thmk1v/wBOzUqo7J3/AIJVUvDcxueaCF5gCHMRw0QbI1grnh5q3F33scMTPo0kq3WRyxaWU4KsHQYIPZXTJHB6cl2LFSq8d97D8Ki7TzPIHBPLv4Uj342c3K9t/TIq/TS0TCXDLDSq1Lv9s1ed5D6G1fQDXhukHZw/nI7uCyHjjPwe7jTJF8ufDLRSqnL0j7OUZM5A7zHKB69NfE6R9nscLKzHjwWKUnhz5L2VMlyPKnwy20qoSdJFgvORxxI4xSDiBqI4rzwQfMa8fyk2Z8VmPEDhHMeJ4gcIzxI44pkuR5U+GXKlUVuku2IyrMfF5Q3DeOdKcerHjHgO81qXvSKihjifhqyBCUIK6QwPWYII1p8oUzRfKnwdBnmVBljgf98qpu9u8nVRFzxyQsUWcGSRuCr6+fcM1UL7fmd2IgtWLYPhTOOYEpACoTnPUyAeFzHlqA22ZOsee5mEmhVMfg6UVDpkVkQZIyzW4zxPFueKxKfB2hodfxFv6KpXlu5WkJLrG0rHGlSbsWzJpGexIgo8ldVqm9F2wWtrUNICssuHKsdTIuAsaEn4KBB6KuVbguhy1mnN0KUpWjkKUpQHON5bZbGWMspFtJdCVZRjRA04MU8c3dGdZkU9+Rw4Zr2yYlIiXWGIlVHwQQestZLR+XYXgzXZZoldSrqGUjBVgCpB7CDwIqtTbgWJbXHG0D5B1Qu8QBXkdAOjIyeyuUtO30MOLso1mzOkbkkEvZyeY3Fv7GYfKzWKCNpmyfGlt4wfK01pKD/yat8nRyuCqXl0qkRjB6l8CFi8eCY8jSxJ514j6P3Vo2W9cdX1ekGJCMRLIig4Iz4Mjg9+fJWPLkKZXlkWS6t5OwpZyqfJKlzDj9pa0zCFiwOGLS7i7vtE6IfVmrSvR5IOq03uBGsSqOpXGIGLJnw+PFj56w3HR1O2r3apDLcKVNvwxdHVLjEufGwR3YphLgU+CuWCKj3DqAPb4X4dwv7iLPqrJEXSSQoSCJVPD4A2jKHHm0yGpW36OLyPXpvYm1YzqhPvZDP8P4bMfTX2bo/vmaVvZkIMmdWIiANRVjp8I6eKg+fPfUwlwTrwQ2z7YJNqH9LAx9N5dxMfQJB6BXnZ2V6sZyEOz08gMdxPE3zgipX+Te+ySL6ME6s4jPJpOvPb8PJ8mSOVB0aXmXzfRjWdTDqcjUJDMCAW4YkJPpI5VMJcDrwRcMISHgeC28bf+xunc+rXXjaMKiK5OePUbWBHafdKkH5x66noejS6GQdo8CJVIFup8Gdg0o4vyYgHydmK9p0TKc9be3DZ1A6Qq5D41A51ZzpXPfgVcJcEp8EdcyLG0mogBL5SSf7S1BB9bVUW25DGGxx9ziMDymKyAz3Y0SD9GupRdGFnxMzXM5JyesmbwiBgE6NOTjh5qntl7rWdvgw20SsOTaQz/LbLfPV8qTLi2cu2Bse92hq0obe3c3GqaQHLJcTCYiJOGWBGA3Li3HNdY2DsWKzhWGBcKOJJ4s7Hm7ntY/8A5yAqRpXWMFE0o0KUpWzQpSlAKUpQENvXsX2XBpUhZUZZYXPJZYzlc/FPFT5GNcjv9oJ7d1iGF4ppfaXKiVCyx3mcA+EplgfDDgcr8IV3Worbe7dreD3TBHKcYDEYcDuVxhh6DWJRs7aWoo9Gco2iugT6DwT2awx3rJBep6vCx56+7bZ1N8gJ0Bb1gOzJjtLhTjzmT56u8/Rra4Kxy3MKnV4Ky6x4aCNvtqtzQBfMBWrc9G5YyH2dMTIhjbUkTAqy9WeCqvHTgZ8lZwZ1WrDkqzW5EU0Z5yW+0VB7tM7MoPlIlz6Ky2UaF4CoGDdSgjHIXVqZ/pZKsY6P5xn3dnJkOWgX78oV8YccOAPnrDF0eXSDCX656xJMm3BOuNFiHv8AGNKgEYqYvgZx59/sUee1V4YY3AybW0Xj2FY78n901N3MWesA7ZoJB+stOq+fSfXW5N0XXZWMezo/a10g9SckZcjUdZzjW48zGth+j6/KafZkH3nj1Lah7HxoOdXk49+TTF8GnOL/ALvcrd2hmiRHJZHMbqDxwG2bKOH6SE+cmm0QVjlI9915TH9ts4MCPOYmHnqa/kzvva/dsWI1jVR1RxiJXRc8ePgyOD35rx/JdfaQhv49KiMAdUeAiVkQDj8F2B7weNTF8Gs4fqX+fsaRh1zsp5tO6eXMuzk4+nTXuyl6yS2Y8nFjNx5EvFcRevKp81SCdGF7qV/+IqGUowYQAnVErRoxOriQjFePMc81lHRRMwjEm0XxGAECQrHpCsHXiH44YAgnOMVcXwZctP8AV7/Yr0UAEcWD9rttnsT8Vbot9Aase3doxRzTLIw+2XAIPPLvYnl+TqP6Jq32vRDbqMPdXjLgKVDqilVJYKQFPggkkDPDNS9p0abORtRg61+1pXeXPlKs2k+qmEiebpp3bZyKz3geSWBbWF5pVFvlVB4tCbksDgHAPWjwuWAa6JuX0euGhuNo6GlijjSK3XjHGI86GkOSJJBqOOweXhjoFlYxwrohjSNfgooRfUBWxW4wrc5z8RfSKr3FKUrZ5xSlKAUpSgFKUoBSlKAUpSgFKUoBSlKAUpSgFKUoBSlKAUpSgFKUoBSlKAUpSgFKUoBSlKAUpSgFKUoBSlKAUpSgFKUoBSlKAUpSg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71925" y="-849048"/>
            <a:ext cx="47148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groups </a:t>
            </a:r>
            <a:r>
              <a:rPr lang="en-US" b="1" dirty="0" smtClean="0">
                <a:solidFill>
                  <a:schemeClr val="accent1"/>
                </a:solidFill>
              </a:rPr>
              <a:t>define conflict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Your challenge </a:t>
            </a:r>
            <a:r>
              <a:rPr lang="en-US" dirty="0" smtClean="0"/>
              <a:t>– define it without using negative terms</a:t>
            </a:r>
          </a:p>
          <a:p>
            <a:r>
              <a:rPr lang="en-US" dirty="0" smtClean="0"/>
              <a:t>Once you agree on an definition write it on your flipchart</a:t>
            </a:r>
          </a:p>
          <a:p>
            <a:r>
              <a:rPr lang="en-US" dirty="0" smtClean="0"/>
              <a:t>An image works too!</a:t>
            </a:r>
          </a:p>
          <a:p>
            <a:r>
              <a:rPr lang="en-US" dirty="0" smtClean="0"/>
              <a:t>Post on the wall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21" y="199629"/>
            <a:ext cx="2587752" cy="1722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a80ab4d4-2f30-41be-a430-34f857dd21a3"/>
  <p:tag name="TPFULLVERSION" val="4.3.2.1178"/>
  <p:tag name="LUIDIAENABLED" val="Fals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4997</TotalTime>
  <Words>565</Words>
  <Application>Microsoft Office PowerPoint</Application>
  <PresentationFormat>On-screen Show (4:3)</PresentationFormat>
  <Paragraphs>79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Office Theme</vt:lpstr>
      <vt:lpstr>Conflict Resolution Workshop LEAP</vt:lpstr>
      <vt:lpstr>Session Objectives</vt:lpstr>
      <vt:lpstr>What’s Your Headline?</vt:lpstr>
      <vt:lpstr>Create Your Headline</vt:lpstr>
      <vt:lpstr>Conflict – How do you see it?</vt:lpstr>
      <vt:lpstr>PowerPoint Presentation</vt:lpstr>
      <vt:lpstr>PowerPoint Presentation</vt:lpstr>
      <vt:lpstr>Can conflict be??</vt:lpstr>
      <vt:lpstr>Your turn</vt:lpstr>
      <vt:lpstr> Pros and Cons of conflict</vt:lpstr>
      <vt:lpstr>Barriers to Conflict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vs. Why</vt:lpstr>
      <vt:lpstr>PowerPoint Presentation</vt:lpstr>
      <vt:lpstr>PowerPoint Presentation</vt:lpstr>
      <vt:lpstr>PowerPoint Presentation</vt:lpstr>
      <vt:lpstr>PowerPoint Presentation</vt:lpstr>
      <vt:lpstr>Top 10</vt:lpstr>
      <vt:lpstr>Layers of conflict are like an onion</vt:lpstr>
      <vt:lpstr>Positions ~ Interests ~ Needs</vt:lpstr>
      <vt:lpstr>Focus on Interests not Positions</vt:lpstr>
      <vt:lpstr>Getting at Interests - Dialogue</vt:lpstr>
      <vt:lpstr>Getting at Interests</vt:lpstr>
      <vt:lpstr>PowerPoint Presentation</vt:lpstr>
      <vt:lpstr>What, Where, When, How, &amp; Why?</vt:lpstr>
      <vt:lpstr>Dialogue</vt:lpstr>
      <vt:lpstr>Let’s Practice </vt:lpstr>
      <vt:lpstr>Brainstorm ALL options for the issue </vt:lpstr>
      <vt:lpstr>Evaluate ALL Options Generated</vt:lpstr>
      <vt:lpstr>PowerPoint Presentation</vt:lpstr>
      <vt:lpstr>Your Own Real Play</vt:lpstr>
      <vt:lpstr>Revisit – Conflict How You See it?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</dc:title>
  <dc:creator>Virginia Harwood</dc:creator>
  <cp:lastModifiedBy>Virginia Harwood</cp:lastModifiedBy>
  <cp:revision>84</cp:revision>
  <dcterms:created xsi:type="dcterms:W3CDTF">2013-05-30T18:14:04Z</dcterms:created>
  <dcterms:modified xsi:type="dcterms:W3CDTF">2017-05-10T15:09:28Z</dcterms:modified>
</cp:coreProperties>
</file>